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2"/>
  </p:notesMasterIdLst>
  <p:handoutMasterIdLst>
    <p:handoutMasterId r:id="rId23"/>
  </p:handoutMasterIdLst>
  <p:sldIdLst>
    <p:sldId id="267" r:id="rId5"/>
    <p:sldId id="278" r:id="rId6"/>
    <p:sldId id="279" r:id="rId7"/>
    <p:sldId id="281" r:id="rId8"/>
    <p:sldId id="291" r:id="rId9"/>
    <p:sldId id="294" r:id="rId10"/>
    <p:sldId id="293" r:id="rId11"/>
    <p:sldId id="292" r:id="rId12"/>
    <p:sldId id="287" r:id="rId13"/>
    <p:sldId id="283" r:id="rId14"/>
    <p:sldId id="285" r:id="rId15"/>
    <p:sldId id="286" r:id="rId16"/>
    <p:sldId id="284" r:id="rId17"/>
    <p:sldId id="289" r:id="rId18"/>
    <p:sldId id="295" r:id="rId19"/>
    <p:sldId id="280" r:id="rId20"/>
    <p:sldId id="290" r:id="rId21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599" autoAdjust="0"/>
  </p:normalViewPr>
  <p:slideViewPr>
    <p:cSldViewPr>
      <p:cViewPr varScale="1">
        <p:scale>
          <a:sx n="86" d="100"/>
          <a:sy n="86" d="100"/>
        </p:scale>
        <p:origin x="571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t>22.10.2021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8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7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812" y="3475736"/>
            <a:ext cx="7299944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22.10.2021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plus.cz/cs/autor/10374-aachen-hans-von-" TargetMode="External"/><Relationship Id="rId2" Type="http://schemas.openxmlformats.org/officeDocument/2006/relationships/hyperlink" Target="http://www.artmuseum.cz/umelec.php?art_id=93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vcr.cz/cs/veda-a-vyzkum/historicke-vedy/Brevnovskeho-Krista-namaloval-Hans-von-Aachen-potvrdil-historik-umeni/" TargetMode="External"/><Relationship Id="rId4" Type="http://schemas.openxmlformats.org/officeDocument/2006/relationships/hyperlink" Target="https://cs.wikipedia.org/wiki/Hans_von_Aach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Hans von </a:t>
            </a:r>
            <a:r>
              <a:rPr lang="cs-CZ" dirty="0" err="1"/>
              <a:t>Aachen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Dvorní malíř Rudolfa II. V </a:t>
            </a:r>
            <a:r>
              <a:rPr lang="cs-CZ" dirty="0" err="1"/>
              <a:t>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6A2DD-1953-45D7-8A7F-4F0241CE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492896"/>
            <a:ext cx="5040560" cy="1512168"/>
          </a:xfrm>
        </p:spPr>
        <p:txBody>
          <a:bodyPr>
            <a:normAutofit/>
          </a:bodyPr>
          <a:lstStyle/>
          <a:p>
            <a:r>
              <a:rPr lang="cs-CZ" sz="4400" dirty="0"/>
              <a:t>Diana odpočívající po lovu</a:t>
            </a:r>
          </a:p>
        </p:txBody>
      </p:sp>
      <p:pic>
        <p:nvPicPr>
          <p:cNvPr id="2050" name="Picture 2" descr="Krásné obrazy V-441 Hans von Aachen - Diana a nymfy - ObrazyNaPlátně.cz">
            <a:extLst>
              <a:ext uri="{FF2B5EF4-FFF2-40B4-BE49-F238E27FC236}">
                <a16:creationId xmlns:a16="http://schemas.microsoft.com/office/drawing/2014/main" id="{23C34D30-AEF8-4BD5-B797-2ED47991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524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AB5CF-0179-41A5-A9E5-4A2D2E84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2564904"/>
            <a:ext cx="5595610" cy="1168400"/>
          </a:xfrm>
        </p:spPr>
        <p:txBody>
          <a:bodyPr>
            <a:normAutofit/>
          </a:bodyPr>
          <a:lstStyle/>
          <a:p>
            <a:r>
              <a:rPr lang="cs-CZ" sz="4400" dirty="0"/>
              <a:t>Mladý pár se zrcadlem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0C1135-57FC-48AC-8729-7DF267A4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524" y="556794"/>
            <a:ext cx="4248472" cy="5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33F7-90CC-4ED3-8E37-8B6E5535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2844799"/>
            <a:ext cx="4464496" cy="1168400"/>
          </a:xfrm>
        </p:spPr>
        <p:txBody>
          <a:bodyPr>
            <a:normAutofit/>
          </a:bodyPr>
          <a:lstStyle/>
          <a:p>
            <a:r>
              <a:rPr lang="cs-CZ" sz="4400" dirty="0"/>
              <a:t>Paridův soud</a:t>
            </a:r>
          </a:p>
        </p:txBody>
      </p:sp>
      <p:pic>
        <p:nvPicPr>
          <p:cNvPr id="5122" name="Picture 2" descr="Hans von Aachen - kopie - Paridův soud | Národní galerie Praha - sbírky">
            <a:extLst>
              <a:ext uri="{FF2B5EF4-FFF2-40B4-BE49-F238E27FC236}">
                <a16:creationId xmlns:a16="http://schemas.microsoft.com/office/drawing/2014/main" id="{78298CE2-3D2A-44C3-93CB-C767E1844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196" y="433387"/>
            <a:ext cx="76200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2CA5C-FC36-4441-8BE0-1F671600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3" y="2348880"/>
            <a:ext cx="3600399" cy="1395195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Diana a </a:t>
            </a:r>
            <a:r>
              <a:rPr lang="cs-CZ" sz="4400" dirty="0" err="1"/>
              <a:t>Akteon</a:t>
            </a:r>
            <a:endParaRPr lang="cs-CZ" sz="4400" dirty="0"/>
          </a:p>
        </p:txBody>
      </p:sp>
      <p:pic>
        <p:nvPicPr>
          <p:cNvPr id="3074" name="Picture 2" descr="Hans von Aachen (1552-1615), circle DIANA AND ACTAEON. A mythological  scene[...] | lot 6 | 45th Auction of Antiques and Objects of Art at Auction  House Zezula | Auction.fr | English">
            <a:extLst>
              <a:ext uri="{FF2B5EF4-FFF2-40B4-BE49-F238E27FC236}">
                <a16:creationId xmlns:a16="http://schemas.microsoft.com/office/drawing/2014/main" id="{C04978C3-33F9-4EBD-B226-F73760F6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172" y="622763"/>
            <a:ext cx="7719749" cy="56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8971-C85A-4E05-85E9-B56A8988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1166046"/>
            <a:ext cx="3631604" cy="4484966"/>
          </a:xfrm>
        </p:spPr>
        <p:txBody>
          <a:bodyPr>
            <a:normAutofit/>
          </a:bodyPr>
          <a:lstStyle/>
          <a:p>
            <a:r>
              <a:rPr lang="cs-CZ" sz="3600" dirty="0"/>
              <a:t>Panna Marie s Ježíškem, </a:t>
            </a:r>
            <a:br>
              <a:rPr lang="cs-CZ" sz="3600" dirty="0"/>
            </a:br>
            <a:r>
              <a:rPr lang="cs-CZ" sz="3600" dirty="0"/>
              <a:t>sv. Janem Křtitelem,</a:t>
            </a:r>
            <a:br>
              <a:rPr lang="cs-CZ" sz="3600" dirty="0"/>
            </a:br>
            <a:r>
              <a:rPr lang="cs-CZ" sz="3600" dirty="0"/>
              <a:t>sv. Janem Evangelistou a dvěma anděly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9112BF4-A501-4D8F-8A1B-687396AA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392" y="816241"/>
            <a:ext cx="76016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A85A9-757F-4462-A44F-6C34CD7D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509A4-5AA1-4329-AFE5-66FFA7108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Narodil se Hans von </a:t>
            </a:r>
            <a:r>
              <a:rPr lang="cs-CZ" dirty="0" err="1"/>
              <a:t>Aachen</a:t>
            </a:r>
            <a:r>
              <a:rPr lang="cs-CZ" dirty="0"/>
              <a:t> v Praze?</a:t>
            </a:r>
          </a:p>
          <a:p>
            <a:pPr marL="0" indent="0">
              <a:buNone/>
            </a:pPr>
            <a:r>
              <a:rPr lang="cs-CZ" dirty="0"/>
              <a:t>- Ne, narodil se v Německu, v Kolíně nad Rýnem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/>
              <a:t>Pro koho maloval obrazy? Byl dvorním malířem ………?</a:t>
            </a:r>
          </a:p>
          <a:p>
            <a:pPr marL="0" indent="0">
              <a:buNone/>
            </a:pPr>
            <a:r>
              <a:rPr lang="cs-CZ" dirty="0"/>
              <a:t>- Byl dvorním malířem Rudolfa II.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dirty="0"/>
              <a:t>Jak se jmenuje jeden z jeho obrazů, který visel v Břevnovském klášteře? </a:t>
            </a:r>
          </a:p>
          <a:p>
            <a:pPr marL="0" indent="0">
              <a:buNone/>
            </a:pPr>
            <a:r>
              <a:rPr lang="cs-CZ" dirty="0"/>
              <a:t>- Bolestný Kristus</a:t>
            </a:r>
          </a:p>
        </p:txBody>
      </p:sp>
    </p:spTree>
    <p:extLst>
      <p:ext uri="{BB962C8B-B14F-4D97-AF65-F5344CB8AC3E}">
        <p14:creationId xmlns:p14="http://schemas.microsoft.com/office/powerpoint/2010/main" val="6194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BAF59-C466-4516-95DF-2E460F8B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B2E06-99DF-4113-9988-EAF80C06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Hans von </a:t>
            </a:r>
            <a:r>
              <a:rPr lang="cs-CZ" dirty="0" err="1"/>
              <a:t>Aachen</a:t>
            </a:r>
            <a:r>
              <a:rPr lang="cs-CZ" dirty="0"/>
              <a:t> | ARTMUSEUM.CZ. ARTMUSEUM.CZ [online]. Copyright © 1999 [cit. 12.09.2021]. Dostupné z: </a:t>
            </a:r>
            <a:r>
              <a:rPr lang="cs-CZ" dirty="0">
                <a:hlinkClick r:id="rId2"/>
              </a:rPr>
              <a:t>http://www.artmuseum.cz/umelec.php?art_id=935</a:t>
            </a:r>
            <a:r>
              <a:rPr lang="cs-CZ" dirty="0"/>
              <a:t> </a:t>
            </a:r>
          </a:p>
          <a:p>
            <a:r>
              <a:rPr lang="cs-CZ" dirty="0" err="1"/>
              <a:t>Aachen</a:t>
            </a:r>
            <a:r>
              <a:rPr lang="cs-CZ" dirty="0"/>
              <a:t> Hans von | Artplus.cz. [online]. Copyright ©2009 Ambit Media, a.s. [cit. 12.09.2021]. Dostupné z: </a:t>
            </a:r>
            <a:r>
              <a:rPr lang="cs-CZ" dirty="0">
                <a:hlinkClick r:id="rId3"/>
              </a:rPr>
              <a:t>https://www.artplus.cz/cs/autor/10374-aachen-hans-von-</a:t>
            </a:r>
            <a:r>
              <a:rPr lang="cs-CZ" dirty="0"/>
              <a:t> </a:t>
            </a:r>
          </a:p>
          <a:p>
            <a:r>
              <a:rPr lang="cs-CZ" dirty="0"/>
              <a:t>Hans von </a:t>
            </a:r>
            <a:r>
              <a:rPr lang="cs-CZ" dirty="0" err="1"/>
              <a:t>Aachen</a:t>
            </a:r>
            <a:r>
              <a:rPr lang="cs-CZ" dirty="0"/>
              <a:t> – Wikipedie. [online]. 12.9.2021. Dostupné z: </a:t>
            </a:r>
            <a:r>
              <a:rPr lang="cs-CZ" dirty="0">
                <a:hlinkClick r:id="rId4"/>
              </a:rPr>
              <a:t>https://cs.wikipedia.org/wiki/Hans_von_Aachen</a:t>
            </a:r>
            <a:endParaRPr lang="cs-CZ" dirty="0"/>
          </a:p>
          <a:p>
            <a:r>
              <a:rPr lang="cs-CZ" dirty="0"/>
              <a:t>Břevnovského Krista namaloval Hans von </a:t>
            </a:r>
            <a:r>
              <a:rPr lang="cs-CZ" dirty="0" err="1"/>
              <a:t>Aachen</a:t>
            </a:r>
            <a:r>
              <a:rPr lang="cs-CZ" dirty="0"/>
              <a:t>, potvrdil historik umění - Akademie věd České republiky. [online]. Copyright © Středisko společných činností AV ČR, v. v. i. [cit. 17.09.2021]. Dostupné z: </a:t>
            </a:r>
            <a:r>
              <a:rPr lang="cs-CZ" dirty="0">
                <a:hlinkClick r:id="rId5"/>
              </a:rPr>
              <a:t>https://www.avcr.cz/cs/veda-a-vyzkum/historicke-vedy/Brevnovskeho-Krista-namaloval-Hans-von-Aachen-potvrdil-historik-umeni/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5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06B63-0AB2-4EC8-8492-E2A0B22B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12F5D8-EA20-491D-B650-244E17138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Tereza Sokolová, 20F</a:t>
            </a:r>
          </a:p>
        </p:txBody>
      </p:sp>
    </p:spTree>
    <p:extLst>
      <p:ext uri="{BB962C8B-B14F-4D97-AF65-F5344CB8AC3E}">
        <p14:creationId xmlns:p14="http://schemas.microsoft.com/office/powerpoint/2010/main" val="42125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985176" y="451889"/>
            <a:ext cx="9751060" cy="1168400"/>
          </a:xfrm>
        </p:spPr>
        <p:txBody>
          <a:bodyPr rtlCol="0"/>
          <a:lstStyle/>
          <a:p>
            <a:pPr rtl="0"/>
            <a:r>
              <a:rPr lang="cs-CZ" dirty="0"/>
              <a:t>Základní informace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5" y="1803400"/>
            <a:ext cx="6552728" cy="4267200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00000"/>
              </a:lnSpc>
            </a:pPr>
            <a:r>
              <a:rPr lang="cs-CZ" dirty="0"/>
              <a:t>Narozen: 1552 v Kolíně nad Rýnem</a:t>
            </a:r>
          </a:p>
          <a:p>
            <a:pPr rtl="0">
              <a:lnSpc>
                <a:spcPct val="100000"/>
              </a:lnSpc>
            </a:pPr>
            <a:r>
              <a:rPr lang="cs-CZ" dirty="0"/>
              <a:t>Zemřel: 1615 v Praze</a:t>
            </a:r>
          </a:p>
          <a:p>
            <a:pPr rtl="0">
              <a:lnSpc>
                <a:spcPct val="100000"/>
              </a:lnSpc>
            </a:pPr>
            <a:r>
              <a:rPr lang="cs-CZ" dirty="0"/>
              <a:t>Do malířského cechu vstoupil před odchodem do Itálie r. 1574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Usadil se ve Florencii – studoval umění Michelangela  </a:t>
            </a:r>
          </a:p>
          <a:p>
            <a:pPr>
              <a:lnSpc>
                <a:spcPct val="100000"/>
              </a:lnSpc>
            </a:pPr>
            <a:r>
              <a:rPr lang="cs-CZ" dirty="0"/>
              <a:t>Malovat se naučil u nepříliš známého malíře v Kolíně</a:t>
            </a:r>
          </a:p>
          <a:p>
            <a:pPr>
              <a:lnSpc>
                <a:spcPct val="100000"/>
              </a:lnSpc>
            </a:pPr>
            <a:r>
              <a:rPr lang="cs-CZ" dirty="0"/>
              <a:t>1588 se vrátil do Německa – stal se vyhledávaným malířem (šlechta a bohatí měšťané)</a:t>
            </a:r>
          </a:p>
        </p:txBody>
      </p:sp>
      <p:pic>
        <p:nvPicPr>
          <p:cNvPr id="8194" name="Picture 2" descr="Hans von Aachen – Wikipedie">
            <a:extLst>
              <a:ext uri="{FF2B5EF4-FFF2-40B4-BE49-F238E27FC236}">
                <a16:creationId xmlns:a16="http://schemas.microsoft.com/office/drawing/2014/main" id="{485D68BA-32D7-45A3-A964-62BA0965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572" y="571500"/>
            <a:ext cx="4029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F32DE-6511-48A9-B3A5-651D5DA7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Dvorní malíř Rudolfa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3FFE2-0EC3-410A-8C23-0231A38D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891753" cy="426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1596 ho Rudolf II. jmenoval na pozici dvorního malíře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Do Prahy se přestěhoval roku 1601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Dvorní nákupčí uměleckých děl a diplomat (stíhal i své soukromé zakázky v Mnichově)</a:t>
            </a:r>
          </a:p>
          <a:p>
            <a:pPr>
              <a:lnSpc>
                <a:spcPct val="100000"/>
              </a:lnSpc>
            </a:pPr>
            <a:r>
              <a:rPr lang="cs-CZ" dirty="0"/>
              <a:t>Při diplomatických cestách nakupoval umělecká díla</a:t>
            </a:r>
          </a:p>
          <a:p>
            <a:pPr>
              <a:lnSpc>
                <a:spcPct val="100000"/>
              </a:lnSpc>
            </a:pPr>
            <a:r>
              <a:rPr lang="cs-CZ" dirty="0"/>
              <a:t>Po smrti Rudolfa II. (1612) působil na dvoře Matyáše I. </a:t>
            </a:r>
          </a:p>
          <a:p>
            <a:endParaRPr lang="cs-CZ" dirty="0"/>
          </a:p>
        </p:txBody>
      </p:sp>
      <p:pic>
        <p:nvPicPr>
          <p:cNvPr id="9218" name="Picture 2" descr="Rudolf II. – Wikipedie">
            <a:extLst>
              <a:ext uri="{FF2B5EF4-FFF2-40B4-BE49-F238E27FC236}">
                <a16:creationId xmlns:a16="http://schemas.microsoft.com/office/drawing/2014/main" id="{5CC2B87F-EF44-4E30-8565-BCD3B25B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644" y="1138436"/>
            <a:ext cx="361718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73EE9-AB47-44AF-97D7-32EF4841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 malování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FF025E-3966-436A-AABC-23D7A6F0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5235569" cy="4267200"/>
          </a:xfrm>
        </p:spPr>
        <p:txBody>
          <a:bodyPr/>
          <a:lstStyle/>
          <a:p>
            <a:r>
              <a:rPr lang="cs-CZ" dirty="0"/>
              <a:t>Odráží vkus Rudolfa II.</a:t>
            </a:r>
          </a:p>
          <a:p>
            <a:r>
              <a:rPr lang="cs-CZ" dirty="0"/>
              <a:t>Řadíme ho k manýrismu severní Evropy  </a:t>
            </a:r>
          </a:p>
          <a:p>
            <a:r>
              <a:rPr lang="cs-CZ" dirty="0"/>
              <a:t>Námět: mytologické, alegorické, náboženské a žánrové výjevy</a:t>
            </a:r>
          </a:p>
          <a:p>
            <a:r>
              <a:rPr lang="cs-CZ" dirty="0"/>
              <a:t>Elegance protáhlých postav </a:t>
            </a:r>
          </a:p>
          <a:p>
            <a:r>
              <a:rPr lang="cs-CZ" dirty="0"/>
              <a:t>Dějová kompozice – kompozice připomínala divadelní scénu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4" name="Picture 4" descr="Slovo se stalo tělem – Zvěstování Panně Marii od Hanse von Aachena, 1613 •  mujRozhlas">
            <a:extLst>
              <a:ext uri="{FF2B5EF4-FFF2-40B4-BE49-F238E27FC236}">
                <a16:creationId xmlns:a16="http://schemas.microsoft.com/office/drawing/2014/main" id="{F02973D0-1D6A-4B56-9E79-9DB5B9501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4452" y="1905583"/>
            <a:ext cx="5256584" cy="30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737D9-5944-4688-B1FF-6FE459C0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Poklad Břevnovského kláštera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DC7CC-0F23-4546-ABD2-83378BBD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Visel v jedné místnosti – autorství přisuzované neznámému umělci</a:t>
            </a:r>
          </a:p>
          <a:p>
            <a:r>
              <a:rPr lang="cs-CZ" dirty="0"/>
              <a:t>Za objevem stojí Štěpán Vácha z Ústavu dějin umění AV ČR</a:t>
            </a:r>
          </a:p>
          <a:p>
            <a:r>
              <a:rPr lang="cs-CZ" dirty="0"/>
              <a:t>O výzkumu malby a jejím restaurování vzniká dokumentární film</a:t>
            </a:r>
          </a:p>
          <a:p>
            <a:pPr marL="0" indent="0">
              <a:buNone/>
            </a:pPr>
            <a:r>
              <a:rPr lang="cs-CZ" sz="2800" dirty="0"/>
              <a:t>Překvapení ve spodní vrstvě:</a:t>
            </a:r>
          </a:p>
          <a:p>
            <a:r>
              <a:rPr lang="cs-CZ" dirty="0"/>
              <a:t>Restaurátor Adam Pokorný z Národní galerie v Praze</a:t>
            </a:r>
          </a:p>
          <a:p>
            <a:r>
              <a:rPr lang="cs-CZ" dirty="0"/>
              <a:t>Za pomoci rentgenu a infračervené reflektografie objevil starší malbu</a:t>
            </a:r>
          </a:p>
          <a:p>
            <a:r>
              <a:rPr lang="cs-CZ" dirty="0"/>
              <a:t>Pravděpodobně jde o nepovedený portrét Rudolfa II., nebo opata </a:t>
            </a:r>
            <a:r>
              <a:rPr lang="cs-CZ" dirty="0" err="1"/>
              <a:t>Selendera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9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EB0C825-9D1E-4AE5-9938-318FCF24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824" y="425412"/>
            <a:ext cx="6007175" cy="60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FCB70-7D33-4AAA-8BAC-E91CD546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Umělecké prvky: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6CAA4-4C79-4A23-88BC-46EDB026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známky bičování</a:t>
            </a:r>
          </a:p>
          <a:p>
            <a:r>
              <a:rPr lang="cs-CZ" dirty="0"/>
              <a:t>krásné, jemné rysy v obličeji</a:t>
            </a:r>
          </a:p>
          <a:p>
            <a:r>
              <a:rPr lang="cs-CZ" dirty="0"/>
              <a:t>výraz tichého utrpení, ale také odevzdanosti</a:t>
            </a:r>
          </a:p>
          <a:p>
            <a:r>
              <a:rPr lang="cs-CZ" dirty="0"/>
              <a:t>elegantní gesta rukou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5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81328-43BB-4045-B29B-0B0620A3C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2636912"/>
            <a:ext cx="5040560" cy="1232272"/>
          </a:xfrm>
        </p:spPr>
        <p:txBody>
          <a:bodyPr>
            <a:normAutofit/>
          </a:bodyPr>
          <a:lstStyle/>
          <a:p>
            <a:r>
              <a:rPr lang="cs-CZ" sz="4400" dirty="0"/>
              <a:t>Bolestný Kristus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9169BC-4CF8-4628-942A-B26D88E1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356" y="530678"/>
            <a:ext cx="5040560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05D9F-0136-43CF-99E1-1E70841A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992884"/>
            <a:ext cx="9751060" cy="872232"/>
          </a:xfrm>
        </p:spPr>
        <p:txBody>
          <a:bodyPr>
            <a:normAutofit/>
          </a:bodyPr>
          <a:lstStyle/>
          <a:p>
            <a:r>
              <a:rPr lang="cs-CZ" sz="4400" dirty="0"/>
              <a:t>Rudolf II.</a:t>
            </a:r>
          </a:p>
        </p:txBody>
      </p:sp>
      <p:pic>
        <p:nvPicPr>
          <p:cNvPr id="6146" name="Picture 2" descr="Johann Hans von Aachen: Rudolf II. (1552-1612) | Renesance | Portrét |  Obrazy, reprodukce obrazů, fotografie">
            <a:extLst>
              <a:ext uri="{FF2B5EF4-FFF2-40B4-BE49-F238E27FC236}">
                <a16:creationId xmlns:a16="http://schemas.microsoft.com/office/drawing/2014/main" id="{6AE27D38-5C68-419E-9776-DC64D10D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83359"/>
            <a:ext cx="4680134" cy="60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vzdělávací prezentace (širokoúhlý formát)</Template>
  <TotalTime>114</TotalTime>
  <Words>517</Words>
  <Application>Microsoft Office PowerPoint</Application>
  <PresentationFormat>Vlastní</PresentationFormat>
  <Paragraphs>57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Constantia</vt:lpstr>
      <vt:lpstr>Klasické knihy (16:9)</vt:lpstr>
      <vt:lpstr>Hans von Aachen</vt:lpstr>
      <vt:lpstr>Základní informace</vt:lpstr>
      <vt:lpstr>Dvorní malíř Rudolfa II.</vt:lpstr>
      <vt:lpstr>Styl malování</vt:lpstr>
      <vt:lpstr>Poklad Břevnovského kláštera </vt:lpstr>
      <vt:lpstr>Prezentace aplikace PowerPoint</vt:lpstr>
      <vt:lpstr>Umělecké prvky:</vt:lpstr>
      <vt:lpstr>Bolestný Kristus</vt:lpstr>
      <vt:lpstr>Rudolf II.</vt:lpstr>
      <vt:lpstr>Diana odpočívající po lovu</vt:lpstr>
      <vt:lpstr>Mladý pár se zrcadlem</vt:lpstr>
      <vt:lpstr>Paridův soud</vt:lpstr>
      <vt:lpstr>Diana a Akteon</vt:lpstr>
      <vt:lpstr>Panna Marie s Ježíškem,  sv. Janem Křtitelem, sv. Janem Evangelistou a dvěma anděly</vt:lpstr>
      <vt:lpstr>Otázky:</vt:lpstr>
      <vt:lpstr>Zdroje: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 von Aachen</dc:title>
  <dc:creator>sokolovaterka@gmail.com</dc:creator>
  <cp:lastModifiedBy>sokolovaterka@gmail.com</cp:lastModifiedBy>
  <cp:revision>34</cp:revision>
  <dcterms:created xsi:type="dcterms:W3CDTF">2021-09-12T08:35:57Z</dcterms:created>
  <dcterms:modified xsi:type="dcterms:W3CDTF">2021-10-22T18:45:38Z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